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1"/>
  </p:notesMasterIdLst>
  <p:sldIdLst>
    <p:sldId id="257" r:id="rId2"/>
    <p:sldId id="271" r:id="rId3"/>
    <p:sldId id="282" r:id="rId4"/>
    <p:sldId id="284" r:id="rId5"/>
    <p:sldId id="279" r:id="rId6"/>
    <p:sldId id="286" r:id="rId7"/>
    <p:sldId id="288" r:id="rId8"/>
    <p:sldId id="283" r:id="rId9"/>
    <p:sldId id="287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326A5-3DC0-4F3B-8E5E-0168E2F29712}" v="1" dt="2020-01-30T14:35:41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250" autoAdjust="0"/>
    <p:restoredTop sz="86429" autoAdjust="0"/>
  </p:normalViewPr>
  <p:slideViewPr>
    <p:cSldViewPr>
      <p:cViewPr varScale="1">
        <p:scale>
          <a:sx n="82" d="100"/>
          <a:sy n="82" d="100"/>
        </p:scale>
        <p:origin x="19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1F6326A5-3DC0-4F3B-8E5E-0168E2F29712}"/>
    <pc:docChg chg="modSld">
      <pc:chgData name="Jo Claes" userId="d64208f3-0076-4064-b6ac-7d8ee9dc279f" providerId="ADAL" clId="{1F6326A5-3DC0-4F3B-8E5E-0168E2F29712}" dt="2020-01-30T14:35:41.295" v="0"/>
      <pc:docMkLst>
        <pc:docMk/>
      </pc:docMkLst>
      <pc:sldChg chg="modSp">
        <pc:chgData name="Jo Claes" userId="d64208f3-0076-4064-b6ac-7d8ee9dc279f" providerId="ADAL" clId="{1F6326A5-3DC0-4F3B-8E5E-0168E2F29712}" dt="2020-01-30T14:35:41.295" v="0"/>
        <pc:sldMkLst>
          <pc:docMk/>
          <pc:sldMk cId="3408130515" sldId="283"/>
        </pc:sldMkLst>
        <pc:spChg chg="mod">
          <ac:chgData name="Jo Claes" userId="d64208f3-0076-4064-b6ac-7d8ee9dc279f" providerId="ADAL" clId="{1F6326A5-3DC0-4F3B-8E5E-0168E2F29712}" dt="2020-01-30T14:35:41.295" v="0"/>
          <ac:spMkLst>
            <pc:docMk/>
            <pc:sldMk cId="3408130515" sldId="28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5D0D-69CC-462A-8475-FC18CE11B484}" type="datetimeFigureOut">
              <a:rPr lang="fr-FR" smtClean="0"/>
              <a:pPr/>
              <a:t>30/01/2020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649C-BB8F-48FC-8C06-FD9FB253CC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3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800" dirty="0"/>
              <a:t>Formes et disponibilité</a:t>
            </a: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umbus.co.za/processes" TargetMode="External"/><Relationship Id="rId7" Type="http://schemas.openxmlformats.org/officeDocument/2006/relationships/hyperlink" Target="https://www.youtube.com/watch?v=HAeoDf6Ch_Q" TargetMode="External"/><Relationship Id="rId2" Type="http://schemas.openxmlformats.org/officeDocument/2006/relationships/hyperlink" Target="http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cKB5vW2SbQ" TargetMode="External"/><Relationship Id="rId5" Type="http://schemas.openxmlformats.org/officeDocument/2006/relationships/hyperlink" Target="http://www.youtube.com/watch?v=_qb1_bdMC5o" TargetMode="External"/><Relationship Id="rId4" Type="http://schemas.openxmlformats.org/officeDocument/2006/relationships/hyperlink" Target="https://www.youtube.com/watch?v=AuuP8L-Wpp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Support de cours pour enseignants d’Architecture et de Génie Civil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noProof="0" dirty="0">
                <a:solidFill>
                  <a:srgbClr val="006666"/>
                </a:solidFill>
              </a:rPr>
              <a:t>Module 10 :</a:t>
            </a:r>
          </a:p>
          <a:p>
            <a:r>
              <a:rPr lang="fr-FR" sz="4000" b="1" noProof="0" dirty="0">
                <a:solidFill>
                  <a:srgbClr val="006666"/>
                </a:solidFill>
              </a:rPr>
              <a:t>Formes et disponibilité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2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 dirty="0"/>
              <a:t>Pourquoi « Formes </a:t>
            </a:r>
            <a:r>
              <a:rPr lang="fr-FR" sz="3600" noProof="0"/>
              <a:t>et disponibilité » </a:t>
            </a:r>
            <a:r>
              <a:rPr lang="fr-FR" sz="3600" noProof="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568"/>
            <a:ext cx="8363272" cy="5257800"/>
          </a:xfrm>
        </p:spPr>
        <p:txBody>
          <a:bodyPr>
            <a:normAutofit fontScale="92500" lnSpcReduction="10000"/>
          </a:bodyPr>
          <a:lstStyle/>
          <a:p>
            <a:r>
              <a:rPr lang="fr-FR" noProof="0" dirty="0"/>
              <a:t>Le coût et les délais de livraison sont très importants pour les architectes &amp; les constructeurs</a:t>
            </a:r>
          </a:p>
          <a:p>
            <a:r>
              <a:rPr lang="fr-FR" noProof="0" dirty="0"/>
              <a:t>Alors que les produits en acier inoxydable sont fabriqués dans une aciérie :</a:t>
            </a:r>
          </a:p>
          <a:p>
            <a:pPr lvl="1"/>
            <a:r>
              <a:rPr lang="fr-FR" noProof="0" dirty="0"/>
              <a:t>Il existe ensuite diverses chaînes industrielles pour ces produits selon leur degré de transformation vers le produit fini</a:t>
            </a:r>
          </a:p>
          <a:p>
            <a:pPr lvl="1"/>
            <a:r>
              <a:rPr lang="fr-FR" noProof="0" dirty="0"/>
              <a:t>et les fournisseurs et négociants offrent tout un ensemble de services</a:t>
            </a:r>
          </a:p>
          <a:p>
            <a:r>
              <a:rPr lang="fr-FR" noProof="0" dirty="0"/>
              <a:t>Par conséquent, les coûts et les délais de livraison peuvent varier énormément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556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Quelques informations de base :</a:t>
            </a:r>
            <a:br>
              <a:rPr lang="fr-FR" noProof="0" dirty="0"/>
            </a:br>
            <a:r>
              <a:rPr lang="fr-FR" sz="4300" noProof="0" dirty="0"/>
              <a:t>la production de l’acier inoxydable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2288"/>
            <a:ext cx="8507288" cy="2980928"/>
          </a:xfrm>
        </p:spPr>
        <p:txBody>
          <a:bodyPr>
            <a:normAutofit fontScale="92500" lnSpcReduction="20000"/>
          </a:bodyPr>
          <a:lstStyle/>
          <a:p>
            <a:r>
              <a:rPr lang="fr-FR" noProof="0" dirty="0">
                <a:hlinkClick r:id="rId2"/>
              </a:rPr>
              <a:t>Vidéo</a:t>
            </a:r>
            <a:r>
              <a:rPr lang="fr-FR" noProof="0" dirty="0"/>
              <a:t> : Aciérie et laminage à chaud de bobines </a:t>
            </a:r>
          </a:p>
          <a:p>
            <a:r>
              <a:rPr lang="fr-FR" noProof="0" dirty="0">
                <a:hlinkClick r:id="rId3"/>
              </a:rPr>
              <a:t>Vidéo</a:t>
            </a:r>
            <a:r>
              <a:rPr lang="fr-FR" noProof="0" dirty="0"/>
              <a:t> : Laminage à froid de bobines</a:t>
            </a:r>
          </a:p>
          <a:p>
            <a:r>
              <a:rPr lang="fr-FR" dirty="0">
                <a:hlinkClick r:id="rId4"/>
              </a:rPr>
              <a:t>Vidéo</a:t>
            </a:r>
            <a:r>
              <a:rPr lang="fr-FR" dirty="0"/>
              <a:t>: Laminage à chaud de bobines</a:t>
            </a:r>
            <a:endParaRPr lang="fr-FR" noProof="0" dirty="0"/>
          </a:p>
          <a:p>
            <a:r>
              <a:rPr lang="fr-FR" noProof="0" dirty="0">
                <a:hlinkClick r:id="rId5"/>
              </a:rPr>
              <a:t>Vidéo</a:t>
            </a:r>
            <a:r>
              <a:rPr lang="fr-FR" noProof="0" dirty="0"/>
              <a:t> : Aciérie et formage à chaud de barres</a:t>
            </a:r>
          </a:p>
          <a:p>
            <a:r>
              <a:rPr lang="fr-FR" noProof="0" dirty="0">
                <a:hlinkClick r:id="rId6"/>
              </a:rPr>
              <a:t>Vidéo</a:t>
            </a:r>
            <a:r>
              <a:rPr lang="fr-FR" noProof="0" dirty="0"/>
              <a:t> : Laminage de fils machine</a:t>
            </a:r>
          </a:p>
          <a:p>
            <a:r>
              <a:rPr lang="fr-FR" noProof="0" dirty="0">
                <a:hlinkClick r:id="rId7"/>
              </a:rPr>
              <a:t>Vidéo</a:t>
            </a:r>
            <a:r>
              <a:rPr lang="fr-FR" noProof="0" dirty="0"/>
              <a:t> : Laminage de fils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392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739402" y="4833143"/>
            <a:ext cx="1558825" cy="68408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Distributeurs </a:t>
            </a:r>
          </a:p>
          <a:p>
            <a:pPr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(fabricant inclus)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/>
              <a:t>Chaîne logistique pour l’acier inoxydable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20497" y="483179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Fabrication de composants standards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03847" y="1502036"/>
            <a:ext cx="1849653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Distributeurs</a:t>
            </a:r>
          </a:p>
          <a:p>
            <a:pPr marL="174625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(fabricant inclus)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73378" y="1502036"/>
            <a:ext cx="1733671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Aciérie d’acier inoxydable</a:t>
            </a:r>
          </a:p>
          <a:p>
            <a:pPr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Prix départ usine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53501" y="2943000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Personnalisé : 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Découpage à longueur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Découpage à la forme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Polissage…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2556" y="2943000"/>
            <a:ext cx="939084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fr-FR" sz="1000" b="1">
                <a:latin typeface="+mn-lt"/>
              </a:rPr>
              <a:t>Produits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947485" y="1409702"/>
            <a:ext cx="607538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33450">
              <a:buClrTx/>
            </a:pPr>
            <a:r>
              <a:rPr lang="fr-FR" sz="1200"/>
              <a:t>SIMPLIFIÉ</a:t>
            </a:r>
          </a:p>
        </p:txBody>
      </p:sp>
      <p:cxnSp>
        <p:nvCxnSpPr>
          <p:cNvPr id="19" name="AutoShape 5"/>
          <p:cNvCxnSpPr>
            <a:cxnSpLocks noChangeShapeType="1"/>
            <a:stCxn id="17" idx="2"/>
            <a:endCxn id="17" idx="0"/>
          </p:cNvCxnSpPr>
          <p:nvPr/>
        </p:nvCxnSpPr>
        <p:spPr bwMode="auto">
          <a:xfrm>
            <a:off x="7947485" y="1409702"/>
            <a:ext cx="6075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6"/>
          <p:cNvCxnSpPr>
            <a:cxnSpLocks noChangeShapeType="1"/>
            <a:stCxn id="17" idx="4"/>
            <a:endCxn id="17" idx="6"/>
          </p:cNvCxnSpPr>
          <p:nvPr/>
        </p:nvCxnSpPr>
        <p:spPr bwMode="auto">
          <a:xfrm>
            <a:off x="7947485" y="1594368"/>
            <a:ext cx="6075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604275" y="2943000"/>
            <a:ext cx="166734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Bobines, tôles, plaques 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Barres, fils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Rond à Béton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03848" y="5661248"/>
            <a:ext cx="16673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Fixations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Tubes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Robinetterie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>
                <a:latin typeface="+mn-lt"/>
              </a:rPr>
              <a:t>Accessoires de tuyauterie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92556" y="3717032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fr-FR" sz="1000" b="1">
                <a:latin typeface="+mn-lt"/>
              </a:rPr>
              <a:t>Services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604275" y="3717032"/>
            <a:ext cx="173367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Poids minimum 1 bloom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Production sur commande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Délai mini 2 à 3 semaines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Prix minimal /kg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253500" y="3717032"/>
            <a:ext cx="225460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Petites commandes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Disponible sur stock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Temps de livraison court (1 à 3 jours)</a:t>
            </a:r>
          </a:p>
          <a:p>
            <a:pPr algn="l"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Prix majoré pour le service 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739402" y="5661248"/>
            <a:ext cx="2280870" cy="7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Disponible sur stock</a:t>
            </a:r>
          </a:p>
          <a:p>
            <a:pPr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Personnalisation </a:t>
            </a:r>
          </a:p>
          <a:p>
            <a:pPr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Temps de livraison court (1 à 3 jours)</a:t>
            </a:r>
          </a:p>
          <a:p>
            <a:pPr eaLnBrk="1" hangingPunct="1">
              <a:lnSpc>
                <a:spcPts val="1440"/>
              </a:lnSpc>
            </a:pPr>
            <a:r>
              <a:rPr lang="fr-FR" sz="1000" dirty="0">
                <a:latin typeface="+mn-lt"/>
              </a:rPr>
              <a:t>Prix majoré pour le service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300192" y="2943001"/>
            <a:ext cx="2088232" cy="1480248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Fabricants</a:t>
            </a:r>
          </a:p>
          <a:p>
            <a:pPr marL="174625"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+ </a:t>
            </a:r>
          </a:p>
          <a:p>
            <a:pPr marL="174625"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Finitions spécifiques</a:t>
            </a:r>
          </a:p>
          <a:p>
            <a:pPr marL="174625"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(couleur par exemple)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20497" y="5501786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fr-FR" sz="1000" b="1">
                <a:latin typeface="+mn-lt"/>
              </a:rPr>
              <a:t>Produits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821979" y="5501786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fr-FR" sz="1000" b="1">
                <a:latin typeface="+mn-lt"/>
              </a:rPr>
              <a:t>Service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670604" y="483314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fr-FR" sz="1200" b="1">
                <a:solidFill>
                  <a:schemeClr val="bg1"/>
                </a:solidFill>
              </a:rPr>
              <a:t>Aciérie d’acier inoxydable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2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FR" sz="2800" noProof="0"/>
              <a:t>Produits plats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528210"/>
              </p:ext>
            </p:extLst>
          </p:nvPr>
        </p:nvGraphicFramePr>
        <p:xfrm>
          <a:off x="446856" y="836712"/>
          <a:ext cx="8229600" cy="5899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268"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Départ usine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Clientèle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60">
                <a:tc>
                  <a:txBody>
                    <a:bodyPr/>
                    <a:lstStyle/>
                    <a:p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Bobines laminées à froid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Bandes</a:t>
                      </a:r>
                      <a:r>
                        <a:rPr lang="fr-FR" sz="14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laminées </a:t>
                      </a:r>
                      <a:r>
                        <a:rPr lang="fr-FR" sz="1400" baseline="0" noProof="0" dirty="0">
                          <a:solidFill>
                            <a:schemeClr val="tx1"/>
                          </a:solidFill>
                        </a:rPr>
                        <a:t>à froid</a:t>
                      </a:r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Tôles polies laminées à froid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Découpes laser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532"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78">
                <a:tc>
                  <a:txBody>
                    <a:bodyPr/>
                    <a:lstStyle/>
                    <a:p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Plaques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Profils</a:t>
                      </a:r>
                      <a:r>
                        <a:rPr lang="fr-FR" sz="1400" baseline="0" noProof="0" dirty="0">
                          <a:solidFill>
                            <a:schemeClr val="tx1"/>
                          </a:solidFill>
                        </a:rPr>
                        <a:t> en I à partir de plaques</a:t>
                      </a:r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Profilés de portes</a:t>
                      </a:r>
                      <a:r>
                        <a:rPr lang="fr-FR" sz="1400" baseline="0" noProof="0" dirty="0">
                          <a:solidFill>
                            <a:schemeClr val="tx1"/>
                          </a:solidFill>
                        </a:rPr>
                        <a:t> et de fenêtres</a:t>
                      </a:r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Fixations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503"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78">
                <a:tc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Tubes standards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Tubes profilés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>
                          <a:solidFill>
                            <a:schemeClr val="tx1"/>
                          </a:solidFill>
                        </a:rPr>
                        <a:t>Raccords</a:t>
                      </a:r>
                      <a:r>
                        <a:rPr lang="fr-FR" sz="1400" baseline="0" noProof="0">
                          <a:solidFill>
                            <a:schemeClr val="tx1"/>
                          </a:solidFill>
                        </a:rPr>
                        <a:t> de tuyauterie</a:t>
                      </a:r>
                      <a:endParaRPr lang="fr-FR" sz="1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noProof="0" dirty="0">
                          <a:solidFill>
                            <a:schemeClr val="tx1"/>
                          </a:solidFill>
                        </a:rPr>
                        <a:t>Garde-corps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5651">
                <a:tc>
                  <a:txBody>
                    <a:bodyPr/>
                    <a:lstStyle/>
                    <a:p>
                      <a:endParaRPr lang="fr-FR" sz="12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772817"/>
            <a:ext cx="1441579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44" y="1772817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94" y="1772817"/>
            <a:ext cx="1655254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169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8442"/>
          <a:stretch/>
        </p:blipFill>
        <p:spPr bwMode="auto">
          <a:xfrm>
            <a:off x="6949194" y="3717169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 bwMode="auto">
          <a:xfrm>
            <a:off x="2627944" y="3717169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276"/>
          <a:stretch/>
        </p:blipFill>
        <p:spPr bwMode="auto">
          <a:xfrm>
            <a:off x="539552" y="5472000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472000"/>
            <a:ext cx="2064464" cy="122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944" y="5472000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3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 bwMode="auto">
          <a:xfrm>
            <a:off x="6949194" y="5472000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772817"/>
            <a:ext cx="144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169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06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73551"/>
              </p:ext>
            </p:extLst>
          </p:nvPr>
        </p:nvGraphicFramePr>
        <p:xfrm>
          <a:off x="457838" y="836712"/>
          <a:ext cx="8330212" cy="5652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133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Départ</a:t>
                      </a:r>
                      <a:r>
                        <a:rPr lang="fr-BE" sz="1800" baseline="0" dirty="0">
                          <a:solidFill>
                            <a:schemeClr val="tx1"/>
                          </a:solidFill>
                        </a:rPr>
                        <a:t> usine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Clientèle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Barres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Tirants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Tiges filetées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Poignées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4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Rond à Bétons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Câbles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Ancrages béton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Brise-soleil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527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3"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Fil machine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Mailles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Fixations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Rideaux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de douche en mailles tissées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215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FR" sz="2800" noProof="0"/>
              <a:t>Produits longs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37" y="5301344"/>
            <a:ext cx="2014353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530134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335712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158552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9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1"/>
          <a:stretch/>
        </p:blipFill>
        <p:spPr bwMode="auto">
          <a:xfrm>
            <a:off x="539712" y="530134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530134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158552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37" y="3357128"/>
            <a:ext cx="123886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/>
          <a:stretch/>
        </p:blipFill>
        <p:spPr bwMode="auto">
          <a:xfrm>
            <a:off x="2483768" y="335712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37" y="158552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585528"/>
            <a:ext cx="2081665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712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08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noProof="0"/>
              <a:t>Tendances futures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2400" noProof="0" dirty="0"/>
              <a:t>L’urgence d’atténuer les effets du changement climatique et de développer l’économie durable vont conduire à des changements dans les années à venir. </a:t>
            </a:r>
          </a:p>
          <a:p>
            <a:pPr algn="just"/>
            <a:endParaRPr lang="fr-FR" sz="2400" noProof="0" dirty="0"/>
          </a:p>
          <a:p>
            <a:pPr marL="0" indent="0" algn="just">
              <a:buNone/>
            </a:pPr>
            <a:r>
              <a:rPr lang="fr-FR" sz="2400" u="sng" noProof="0" dirty="0"/>
              <a:t>L’offre de nouveaux produits devrait apparaître :</a:t>
            </a:r>
          </a:p>
          <a:p>
            <a:pPr algn="just"/>
            <a:r>
              <a:rPr lang="fr-FR" sz="2400" noProof="0" dirty="0"/>
              <a:t>Produits reconditionnés. Les aciers inoxydables issus de la déconstruction des bâtiments/équipements devraient être retraités puis rendus disponibles pour une </a:t>
            </a:r>
            <a:r>
              <a:rPr lang="fr-FR" sz="2400" noProof="0"/>
              <a:t>nouvelle utilisation </a:t>
            </a:r>
            <a:r>
              <a:rPr lang="fr-FR" sz="2400" noProof="0" dirty="0"/>
              <a:t>sans perte de caractéristiques mécaniques.</a:t>
            </a:r>
          </a:p>
          <a:p>
            <a:pPr algn="just"/>
            <a:r>
              <a:rPr lang="fr-FR" sz="2400" noProof="0" dirty="0"/>
              <a:t>Nouveaux produits plus minces et à résistance mécanique plus élevée, capables d’offrir la même performance de service avec moins de matière. Le développement des nuances « Lean Duplex » et des nuances austénitiques laminées à froid est déjà une réalité.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21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Références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Producteurs</a:t>
            </a:r>
            <a:r>
              <a:rPr lang="en-US" dirty="0"/>
              <a:t> principals de </a:t>
            </a:r>
            <a:r>
              <a:rPr lang="en-US" dirty="0" err="1"/>
              <a:t>l’acier</a:t>
            </a:r>
            <a:r>
              <a:rPr lang="en-US" dirty="0"/>
              <a:t> </a:t>
            </a:r>
            <a:r>
              <a:rPr lang="en-US" dirty="0" err="1"/>
              <a:t>inoxidable</a:t>
            </a:r>
            <a:r>
              <a:rPr lang="en-US" dirty="0"/>
              <a:t>: </a:t>
            </a:r>
            <a:endParaRPr lang="en-GB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https://www.worldstainless.org/about-issf/issf-members/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8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/>
              <a:t>Merci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81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729</TotalTime>
  <Words>462</Words>
  <Application>Microsoft Office PowerPoint</Application>
  <PresentationFormat>On-screen Show (4:3)</PresentationFormat>
  <Paragraphs>118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3_Custom Design</vt:lpstr>
      <vt:lpstr>think-cell Folie</vt:lpstr>
      <vt:lpstr>Support de cours pour enseignants d’Architecture et de Génie Civil</vt:lpstr>
      <vt:lpstr>Pourquoi « Formes et disponibilité » ?</vt:lpstr>
      <vt:lpstr>Quelques informations de base : la production de l’acier inoxydable</vt:lpstr>
      <vt:lpstr>Chaîne logistique pour l’acier inoxydable</vt:lpstr>
      <vt:lpstr>Produits plats</vt:lpstr>
      <vt:lpstr>Produits longs</vt:lpstr>
      <vt:lpstr>Tendances futures</vt:lpstr>
      <vt:lpstr>Références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Aciers inoxydables : Formes et disponibilité</dc:title>
  <dc:creator>Bernard HÉRITIER</dc:creator>
  <cp:keywords>Aciers inoxydables, cours, architectes, ingénieurs</cp:keywords>
  <dc:description>Traduction française : Jean-Pierre MUZEAU (APK)
Vérification : Joëlle PONTET (APERAM) et Bernard HÉRITIER (ISSF)</dc:description>
  <cp:lastModifiedBy>Jo Claes</cp:lastModifiedBy>
  <cp:revision>217</cp:revision>
  <cp:lastPrinted>2014-02-27T12:04:59Z</cp:lastPrinted>
  <dcterms:created xsi:type="dcterms:W3CDTF">2013-11-27T08:48:07Z</dcterms:created>
  <dcterms:modified xsi:type="dcterms:W3CDTF">2020-01-30T14:37:00Z</dcterms:modified>
</cp:coreProperties>
</file>